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7"/>
  </p:notesMasterIdLst>
  <p:handoutMasterIdLst>
    <p:handoutMasterId r:id="rId48"/>
  </p:handoutMasterIdLst>
  <p:sldIdLst>
    <p:sldId id="278" r:id="rId2"/>
    <p:sldId id="258" r:id="rId3"/>
    <p:sldId id="280" r:id="rId4"/>
    <p:sldId id="327" r:id="rId5"/>
    <p:sldId id="329" r:id="rId6"/>
    <p:sldId id="309" r:id="rId7"/>
    <p:sldId id="316" r:id="rId8"/>
    <p:sldId id="263" r:id="rId9"/>
    <p:sldId id="317" r:id="rId10"/>
    <p:sldId id="315" r:id="rId11"/>
    <p:sldId id="321" r:id="rId12"/>
    <p:sldId id="262" r:id="rId13"/>
    <p:sldId id="282" r:id="rId14"/>
    <p:sldId id="298" r:id="rId15"/>
    <p:sldId id="264" r:id="rId16"/>
    <p:sldId id="293" r:id="rId17"/>
    <p:sldId id="291" r:id="rId18"/>
    <p:sldId id="299" r:id="rId19"/>
    <p:sldId id="296" r:id="rId20"/>
    <p:sldId id="281" r:id="rId21"/>
    <p:sldId id="300" r:id="rId22"/>
    <p:sldId id="297" r:id="rId23"/>
    <p:sldId id="265" r:id="rId24"/>
    <p:sldId id="301" r:id="rId25"/>
    <p:sldId id="328" r:id="rId26"/>
    <p:sldId id="285" r:id="rId27"/>
    <p:sldId id="313" r:id="rId28"/>
    <p:sldId id="307" r:id="rId29"/>
    <p:sldId id="286" r:id="rId30"/>
    <p:sldId id="294" r:id="rId31"/>
    <p:sldId id="292" r:id="rId32"/>
    <p:sldId id="268" r:id="rId33"/>
    <p:sldId id="302" r:id="rId34"/>
    <p:sldId id="303" r:id="rId35"/>
    <p:sldId id="314" r:id="rId36"/>
    <p:sldId id="274" r:id="rId37"/>
    <p:sldId id="275" r:id="rId38"/>
    <p:sldId id="276" r:id="rId39"/>
    <p:sldId id="277" r:id="rId40"/>
    <p:sldId id="272" r:id="rId41"/>
    <p:sldId id="273" r:id="rId42"/>
    <p:sldId id="305" r:id="rId43"/>
    <p:sldId id="304" r:id="rId44"/>
    <p:sldId id="306" r:id="rId45"/>
    <p:sldId id="308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wrang, Malahat" initials="OM" lastIdx="15" clrIdx="0">
    <p:extLst>
      <p:ext uri="{19B8F6BF-5375-455C-9EA6-DF929625EA0E}">
        <p15:presenceInfo xmlns:p15="http://schemas.microsoft.com/office/powerpoint/2012/main" userId="S-1-5-21-2054584426-2146132578-1256796775-31624" providerId="AD"/>
      </p:ext>
    </p:extLst>
  </p:cmAuthor>
  <p:cmAuthor id="2" name="Swierk, Robert" initials="SR" lastIdx="23" clrIdx="1">
    <p:extLst>
      <p:ext uri="{19B8F6BF-5375-455C-9EA6-DF929625EA0E}">
        <p15:presenceInfo xmlns:p15="http://schemas.microsoft.com/office/powerpoint/2012/main" userId="S-1-5-21-2054584426-2146132578-1256796775-231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320"/>
    <a:srgbClr val="666666"/>
    <a:srgbClr val="525252"/>
    <a:srgbClr val="96C93D"/>
    <a:srgbClr val="02528A"/>
    <a:srgbClr val="D1E7F5"/>
    <a:srgbClr val="005189"/>
    <a:srgbClr val="324972"/>
    <a:srgbClr val="3DB4E5"/>
    <a:srgbClr val="D2E9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21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1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17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Example Hourly Traffic Volume Distribution</a:t>
            </a:r>
          </a:p>
          <a:p>
            <a:pPr>
              <a:defRPr/>
            </a:pPr>
            <a:r>
              <a:rPr lang="en-US" dirty="0"/>
              <a:t>Tasman Drive, East of Great</a:t>
            </a:r>
            <a:r>
              <a:rPr lang="en-US" baseline="0" dirty="0"/>
              <a:t> America Parkway (2016)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Westbound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[$-409]h:mm\ AM/PM;@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</c:numCache>
            </c:num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24</c:v>
                </c:pt>
                <c:pt idx="1">
                  <c:v>11</c:v>
                </c:pt>
                <c:pt idx="2">
                  <c:v>8</c:v>
                </c:pt>
                <c:pt idx="3">
                  <c:v>14</c:v>
                </c:pt>
                <c:pt idx="4">
                  <c:v>24</c:v>
                </c:pt>
                <c:pt idx="5">
                  <c:v>111</c:v>
                </c:pt>
                <c:pt idx="6">
                  <c:v>321</c:v>
                </c:pt>
                <c:pt idx="7">
                  <c:v>782</c:v>
                </c:pt>
                <c:pt idx="8">
                  <c:v>1287</c:v>
                </c:pt>
                <c:pt idx="9">
                  <c:v>1042</c:v>
                </c:pt>
                <c:pt idx="10">
                  <c:v>603</c:v>
                </c:pt>
                <c:pt idx="11">
                  <c:v>395</c:v>
                </c:pt>
                <c:pt idx="12">
                  <c:v>387</c:v>
                </c:pt>
                <c:pt idx="13">
                  <c:v>356</c:v>
                </c:pt>
                <c:pt idx="14">
                  <c:v>324</c:v>
                </c:pt>
                <c:pt idx="15">
                  <c:v>326</c:v>
                </c:pt>
                <c:pt idx="16">
                  <c:v>400</c:v>
                </c:pt>
                <c:pt idx="17">
                  <c:v>571</c:v>
                </c:pt>
                <c:pt idx="18">
                  <c:v>482</c:v>
                </c:pt>
                <c:pt idx="19">
                  <c:v>235</c:v>
                </c:pt>
                <c:pt idx="20">
                  <c:v>144</c:v>
                </c:pt>
                <c:pt idx="21">
                  <c:v>117</c:v>
                </c:pt>
                <c:pt idx="22">
                  <c:v>70</c:v>
                </c:pt>
                <c:pt idx="23">
                  <c:v>63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0BC-43A5-8C08-2DA9AFB95A7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Eastbound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Sheet1!$A$2:$A$25</c:f>
              <c:numCache>
                <c:formatCode>[$-409]h:mm\ AM/PM;@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0.16666666666666666</c:v>
                </c:pt>
                <c:pt idx="5">
                  <c:v>0.20833333333333334</c:v>
                </c:pt>
                <c:pt idx="6">
                  <c:v>0.25</c:v>
                </c:pt>
                <c:pt idx="7">
                  <c:v>0.29166666666666669</c:v>
                </c:pt>
                <c:pt idx="8">
                  <c:v>0.33333333333333331</c:v>
                </c:pt>
                <c:pt idx="9">
                  <c:v>0.375</c:v>
                </c:pt>
                <c:pt idx="10">
                  <c:v>0.41666666666666669</c:v>
                </c:pt>
                <c:pt idx="11">
                  <c:v>0.45833333333333331</c:v>
                </c:pt>
                <c:pt idx="12">
                  <c:v>0.5</c:v>
                </c:pt>
                <c:pt idx="13">
                  <c:v>0.54166666666666663</c:v>
                </c:pt>
                <c:pt idx="14">
                  <c:v>0.58333333333333337</c:v>
                </c:pt>
                <c:pt idx="15">
                  <c:v>0.625</c:v>
                </c:pt>
                <c:pt idx="16">
                  <c:v>0.66666666666666663</c:v>
                </c:pt>
                <c:pt idx="17">
                  <c:v>0.70833333333333337</c:v>
                </c:pt>
                <c:pt idx="18">
                  <c:v>0.75</c:v>
                </c:pt>
                <c:pt idx="19">
                  <c:v>0.79166666666666663</c:v>
                </c:pt>
                <c:pt idx="20">
                  <c:v>0.83333333333333337</c:v>
                </c:pt>
                <c:pt idx="21">
                  <c:v>0.875</c:v>
                </c:pt>
                <c:pt idx="22">
                  <c:v>0.91666666666666663</c:v>
                </c:pt>
                <c:pt idx="23">
                  <c:v>0.95833333333333337</c:v>
                </c:pt>
              </c:numCache>
            </c:numRef>
          </c:cat>
          <c:val>
            <c:numRef>
              <c:f>Sheet1!$C$2:$C$25</c:f>
              <c:numCache>
                <c:formatCode>General</c:formatCode>
                <c:ptCount val="24"/>
                <c:pt idx="0">
                  <c:v>26</c:v>
                </c:pt>
                <c:pt idx="1">
                  <c:v>9</c:v>
                </c:pt>
                <c:pt idx="2">
                  <c:v>8</c:v>
                </c:pt>
                <c:pt idx="3">
                  <c:v>4</c:v>
                </c:pt>
                <c:pt idx="4">
                  <c:v>13</c:v>
                </c:pt>
                <c:pt idx="5">
                  <c:v>27</c:v>
                </c:pt>
                <c:pt idx="6">
                  <c:v>70</c:v>
                </c:pt>
                <c:pt idx="7">
                  <c:v>156</c:v>
                </c:pt>
                <c:pt idx="8">
                  <c:v>328</c:v>
                </c:pt>
                <c:pt idx="9">
                  <c:v>341</c:v>
                </c:pt>
                <c:pt idx="10">
                  <c:v>256</c:v>
                </c:pt>
                <c:pt idx="11">
                  <c:v>326</c:v>
                </c:pt>
                <c:pt idx="12">
                  <c:v>408</c:v>
                </c:pt>
                <c:pt idx="13">
                  <c:v>453</c:v>
                </c:pt>
                <c:pt idx="14">
                  <c:v>520</c:v>
                </c:pt>
                <c:pt idx="15">
                  <c:v>863</c:v>
                </c:pt>
                <c:pt idx="16">
                  <c:v>1478</c:v>
                </c:pt>
                <c:pt idx="17">
                  <c:v>1848</c:v>
                </c:pt>
                <c:pt idx="18">
                  <c:v>1690</c:v>
                </c:pt>
                <c:pt idx="19">
                  <c:v>903</c:v>
                </c:pt>
                <c:pt idx="20">
                  <c:v>288</c:v>
                </c:pt>
                <c:pt idx="21">
                  <c:v>179</c:v>
                </c:pt>
                <c:pt idx="22">
                  <c:v>109</c:v>
                </c:pt>
                <c:pt idx="23">
                  <c:v>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F0BC-43A5-8C08-2DA9AFB95A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884272"/>
        <c:axId val="145182632"/>
      </c:lineChart>
      <c:catAx>
        <c:axId val="143884272"/>
        <c:scaling>
          <c:orientation val="minMax"/>
        </c:scaling>
        <c:delete val="0"/>
        <c:axPos val="b"/>
        <c:numFmt formatCode="[$-409]h:mm\ AM/PM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182632"/>
        <c:crosses val="autoZero"/>
        <c:auto val="1"/>
        <c:lblAlgn val="ctr"/>
        <c:lblOffset val="100"/>
        <c:tickLblSkip val="2"/>
        <c:noMultiLvlLbl val="0"/>
      </c:catAx>
      <c:valAx>
        <c:axId val="145182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Vehicles Per Hour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388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75007-AAFE-478B-A9AD-02DB58BBB4AF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7CC55-F96A-4CD7-9DA5-86B746FB9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976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B5F17-CC38-43DC-BA59-0464D5D71251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C04A7-7060-4421-9D1C-31C98DFBC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07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02528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25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780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1457325"/>
            <a:ext cx="1971675" cy="47196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457325"/>
            <a:ext cx="5800725" cy="47196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316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tx1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20953" y="6445999"/>
            <a:ext cx="514350" cy="2954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86624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rgbClr val="02528A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548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sz="3600" kern="1200" dirty="0" smtClean="0">
                <a:solidFill>
                  <a:schemeClr val="tx1"/>
                </a:solidFill>
                <a:latin typeface="Formata Std Bold Cnd" panose="020B08060400000200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5560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1209675"/>
            <a:ext cx="7886700" cy="48101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979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tx1"/>
                </a:solidFill>
                <a:latin typeface="Formata Std Bold Cnd" panose="020B08060400000200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924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9144001" cy="2214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35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14450"/>
            <a:ext cx="2949178" cy="7429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14450"/>
            <a:ext cx="4629150" cy="45466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914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285874"/>
            <a:ext cx="2949178" cy="77152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285874"/>
            <a:ext cx="4629150" cy="4575177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0631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34854"/>
            <a:ext cx="7886700" cy="523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-372928" y="-41698"/>
            <a:ext cx="499790" cy="1097165"/>
          </a:xfrm>
          <a:prstGeom prst="rect">
            <a:avLst/>
          </a:prstGeom>
          <a:solidFill>
            <a:srgbClr val="0252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5176" y="6576131"/>
            <a:ext cx="940174" cy="228079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7BB82-3CD3-4F71-B3A9-0BB56B08508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6312" y="6445999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B5D18CD-64E2-40DC-8B50-B4B91A2C9116}" type="slidenum">
              <a:rPr lang="en-US" sz="1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1698"/>
            <a:ext cx="9144000" cy="109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2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microsoft.com/office/2007/relationships/hdphoto" Target="../media/hdphoto15.wdp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7.wdp"/><Relationship Id="rId5" Type="http://schemas.openxmlformats.org/officeDocument/2006/relationships/image" Target="../media/image37.png"/><Relationship Id="rId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8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microsoft.com/office/2007/relationships/hdphoto" Target="../media/hdphoto19.wdp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4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microsoft.com/office/2007/relationships/hdphoto" Target="../media/hdphoto2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microsoft.com/office/2007/relationships/hdphoto" Target="../media/hdphoto2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ta.org/tasmanstudy" TargetMode="External"/><Relationship Id="rId2" Type="http://schemas.openxmlformats.org/officeDocument/2006/relationships/hyperlink" Target="mailto:community.outreach@vta.org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ta.org/tasmanstudy" TargetMode="External"/><Relationship Id="rId2" Type="http://schemas.openxmlformats.org/officeDocument/2006/relationships/hyperlink" Target="mailto:community.outreach@vta.org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1" y="-60833"/>
            <a:ext cx="9686365" cy="6918833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874058" y="4767453"/>
            <a:ext cx="7122459" cy="48586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Community Meeting </a:t>
            </a:r>
            <a:r>
              <a:rPr lang="en-US" b="1">
                <a:solidFill>
                  <a:schemeClr val="bg1"/>
                </a:solidFill>
              </a:rPr>
              <a:t># </a:t>
            </a:r>
            <a:r>
              <a:rPr lang="en-US" b="1" smtClean="0">
                <a:solidFill>
                  <a:schemeClr val="bg1"/>
                </a:solidFill>
              </a:rPr>
              <a:t>2 </a:t>
            </a:r>
            <a:r>
              <a:rPr lang="en-US" b="1" dirty="0">
                <a:solidFill>
                  <a:schemeClr val="bg1"/>
                </a:solidFill>
              </a:rPr>
              <a:t>– April 12</a:t>
            </a:r>
            <a:r>
              <a:rPr lang="en-US" b="1" baseline="30000" dirty="0">
                <a:solidFill>
                  <a:schemeClr val="bg1"/>
                </a:solidFill>
              </a:rPr>
              <a:t>th</a:t>
            </a:r>
            <a:r>
              <a:rPr lang="en-US" b="1" dirty="0">
                <a:solidFill>
                  <a:schemeClr val="bg1"/>
                </a:solidFill>
              </a:rPr>
              <a:t>, 2017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874057" y="5282033"/>
            <a:ext cx="7122459" cy="14863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John </a:t>
            </a:r>
            <a:r>
              <a:rPr lang="en-US" sz="2000" dirty="0" err="1">
                <a:solidFill>
                  <a:schemeClr val="bg1"/>
                </a:solidFill>
              </a:rPr>
              <a:t>Sighamony</a:t>
            </a:r>
            <a:r>
              <a:rPr lang="en-US" sz="2000" dirty="0">
                <a:solidFill>
                  <a:schemeClr val="bg1"/>
                </a:solidFill>
              </a:rPr>
              <a:t>, VTA Project Manager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Adam Dankberg, Kimley-Horn and Associates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</a:rPr>
              <a:t>Eileen Goodwin, Apex Strategies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327" y="6384485"/>
            <a:ext cx="536449" cy="280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8528" y="6259223"/>
            <a:ext cx="1771799" cy="52348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-412376" y="4661647"/>
            <a:ext cx="9977717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491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83254" y="1891328"/>
            <a:ext cx="3884552" cy="8390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 dirty="0"/>
              <a:t>Santa Clara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/>
              <a:t>Tasman &amp; Great America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(West Leg)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145306" y="2215357"/>
            <a:ext cx="2622177" cy="904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5294169" y="1832939"/>
            <a:ext cx="315716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 dirty="0"/>
              <a:t>San Jose</a:t>
            </a:r>
          </a:p>
          <a:p>
            <a:pPr algn="ctr"/>
            <a:r>
              <a:rPr lang="en-US" sz="2800" dirty="0"/>
              <a:t>Tasman &amp; Cisco Way</a:t>
            </a:r>
          </a:p>
          <a:p>
            <a:pPr algn="ctr"/>
            <a:r>
              <a:rPr lang="en-US" dirty="0"/>
              <a:t>(West Leg)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8650" y="6461978"/>
            <a:ext cx="655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Based on 2015/2016 auto, bicycle, and pedestrian volumes and 2016 VTA LRT Ridership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Mode Split, Weekday 8-9 AM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715994" y="2504165"/>
            <a:ext cx="0" cy="346976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54" y="3064045"/>
            <a:ext cx="4187040" cy="3494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45" y="3064044"/>
            <a:ext cx="4120387" cy="349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3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6145306" y="2215357"/>
            <a:ext cx="2622177" cy="9043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Rail Activity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1682" y="1758157"/>
            <a:ext cx="8341658" cy="21056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Busiest Stations are:</a:t>
            </a:r>
          </a:p>
          <a:p>
            <a:pPr lvl="1"/>
            <a:r>
              <a:rPr lang="en-US" dirty="0"/>
              <a:t>Tasman (1,914 daily boardings, including transfers)</a:t>
            </a:r>
          </a:p>
          <a:p>
            <a:pPr lvl="1"/>
            <a:r>
              <a:rPr lang="en-US" dirty="0"/>
              <a:t>Great Mall (1,107 daily boardings)</a:t>
            </a:r>
          </a:p>
          <a:p>
            <a:pPr lvl="1"/>
            <a:r>
              <a:rPr lang="en-US" dirty="0"/>
              <a:t>Old Ironsides (376 daily boardings)</a:t>
            </a:r>
          </a:p>
          <a:p>
            <a:pPr lvl="1"/>
            <a:r>
              <a:rPr lang="en-US" dirty="0"/>
              <a:t>I-880 (369 daily boardings)</a:t>
            </a:r>
          </a:p>
          <a:p>
            <a:r>
              <a:rPr lang="en-US" dirty="0"/>
              <a:t>64 trips per day in each direction west of Tasman, 68 trips per day in each direction east of Tasman</a:t>
            </a:r>
          </a:p>
          <a:p>
            <a:r>
              <a:rPr lang="en-US" dirty="0"/>
              <a:t>New Mountain View – Alum Rock service will be starting later this year</a:t>
            </a:r>
          </a:p>
        </p:txBody>
      </p:sp>
    </p:spTree>
    <p:extLst>
      <p:ext uri="{BB962C8B-B14F-4D97-AF65-F5344CB8AC3E}">
        <p14:creationId xmlns:p14="http://schemas.microsoft.com/office/powerpoint/2010/main" val="4099818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1234854"/>
            <a:ext cx="8174691" cy="523303"/>
          </a:xfrm>
        </p:spPr>
        <p:txBody>
          <a:bodyPr/>
          <a:lstStyle/>
          <a:p>
            <a:r>
              <a:rPr lang="en-US" dirty="0"/>
              <a:t>Traffic Volumes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61682" y="1758157"/>
            <a:ext cx="8341658" cy="14870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Traffic volumes highest near I-880 and in Milpitas</a:t>
            </a:r>
          </a:p>
          <a:p>
            <a:r>
              <a:rPr lang="en-US" dirty="0"/>
              <a:t>Traffic heaviest eastbound in evening</a:t>
            </a:r>
          </a:p>
          <a:p>
            <a:r>
              <a:rPr lang="en-US" dirty="0"/>
              <a:t>Some congestion westbound in morning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44058129"/>
              </p:ext>
            </p:extLst>
          </p:nvPr>
        </p:nvGraphicFramePr>
        <p:xfrm>
          <a:off x="1062624" y="3593989"/>
          <a:ext cx="7139774" cy="3111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5501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Traffic Congestion During Peak Times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153" y="2318630"/>
            <a:ext cx="4446494" cy="3356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5432" y="2318630"/>
            <a:ext cx="4239187" cy="3356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19084" y="5441842"/>
            <a:ext cx="3238631" cy="70236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Great Mall Parkway, East of I-880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75352" y="5441842"/>
            <a:ext cx="2719346" cy="70236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Drive, West of Cisco Way</a:t>
            </a:r>
          </a:p>
        </p:txBody>
      </p:sp>
    </p:spTree>
    <p:extLst>
      <p:ext uri="{BB962C8B-B14F-4D97-AF65-F5344CB8AC3E}">
        <p14:creationId xmlns:p14="http://schemas.microsoft.com/office/powerpoint/2010/main" val="25203520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Excess Capacity During Off-Peak Times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649" y="4300425"/>
            <a:ext cx="4536701" cy="21630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8649" y="1874699"/>
            <a:ext cx="4536701" cy="2310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501" y="1874699"/>
            <a:ext cx="3451414" cy="4601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4892" y="6262273"/>
            <a:ext cx="3238631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</a:t>
            </a:r>
            <a:r>
              <a:rPr lang="en-US" sz="2400" dirty="0" err="1">
                <a:solidFill>
                  <a:schemeClr val="bg1"/>
                </a:solidFill>
              </a:rPr>
              <a:t>Morgridge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0" y="3912424"/>
            <a:ext cx="3423688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Vista Montaña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0" y="6280297"/>
            <a:ext cx="3423688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Old Ironsides</a:t>
            </a:r>
          </a:p>
        </p:txBody>
      </p:sp>
    </p:spTree>
    <p:extLst>
      <p:ext uri="{BB962C8B-B14F-4D97-AF65-F5344CB8AC3E}">
        <p14:creationId xmlns:p14="http://schemas.microsoft.com/office/powerpoint/2010/main" val="185030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29" y="1676400"/>
            <a:ext cx="8955742" cy="47044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Facilities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" t="24666" r="88736" b="52517"/>
          <a:stretch/>
        </p:blipFill>
        <p:spPr>
          <a:xfrm>
            <a:off x="0" y="2766060"/>
            <a:ext cx="1746725" cy="188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77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234854"/>
            <a:ext cx="7966710" cy="523303"/>
          </a:xfrm>
        </p:spPr>
        <p:txBody>
          <a:bodyPr/>
          <a:lstStyle/>
          <a:p>
            <a:r>
              <a:rPr lang="en-US" dirty="0"/>
              <a:t>Bike Lane Improvement in Santa Clara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927" y="1929366"/>
            <a:ext cx="4184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Extend recently completed buffered bicycle lanes to Lick Mill Blvd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7129" y="2950463"/>
            <a:ext cx="3907491" cy="2809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142" y="2746906"/>
            <a:ext cx="4368800" cy="388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356860" y="5649784"/>
            <a:ext cx="3423688" cy="330148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Vista Montaña</a:t>
            </a:r>
          </a:p>
        </p:txBody>
      </p:sp>
    </p:spTree>
    <p:extLst>
      <p:ext uri="{BB962C8B-B14F-4D97-AF65-F5344CB8AC3E}">
        <p14:creationId xmlns:p14="http://schemas.microsoft.com/office/powerpoint/2010/main" val="391762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572000" y="1840240"/>
            <a:ext cx="3158438" cy="460171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Facilities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645" y="1840240"/>
            <a:ext cx="3146611" cy="460171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304277" y="6042991"/>
            <a:ext cx="2719346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</a:t>
            </a:r>
            <a:r>
              <a:rPr lang="en-US" sz="2400" dirty="0" err="1">
                <a:solidFill>
                  <a:schemeClr val="bg1"/>
                </a:solidFill>
              </a:rPr>
              <a:t>Zanker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34341" y="6035039"/>
            <a:ext cx="2833755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Lawrence</a:t>
            </a:r>
          </a:p>
        </p:txBody>
      </p:sp>
    </p:spTree>
    <p:extLst>
      <p:ext uri="{BB962C8B-B14F-4D97-AF65-F5344CB8AC3E}">
        <p14:creationId xmlns:p14="http://schemas.microsoft.com/office/powerpoint/2010/main" val="3991127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Trail Connections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022" y="4197313"/>
            <a:ext cx="4425346" cy="2289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113998" y="1758157"/>
            <a:ext cx="3800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Calabazas Creek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San Tomas Aquino Creek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Guadalupe River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Coyote Creek Trail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743" y="3094836"/>
            <a:ext cx="3157607" cy="3480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349" y="1758158"/>
            <a:ext cx="4947649" cy="2333552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67307" y="6146509"/>
            <a:ext cx="2938477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Calabazas Creek Trail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16280" y="5976381"/>
            <a:ext cx="4008120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San Tomas Aquino Creek Trail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70934" y="3686929"/>
            <a:ext cx="2938477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Calabazas Creek Trail</a:t>
            </a:r>
          </a:p>
        </p:txBody>
      </p:sp>
    </p:spTree>
    <p:extLst>
      <p:ext uri="{BB962C8B-B14F-4D97-AF65-F5344CB8AC3E}">
        <p14:creationId xmlns:p14="http://schemas.microsoft.com/office/powerpoint/2010/main" val="383835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Facilities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067" y="1758157"/>
            <a:ext cx="8871355" cy="4660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" t="29085" r="88912" b="52493"/>
          <a:stretch/>
        </p:blipFill>
        <p:spPr>
          <a:xfrm>
            <a:off x="7396511" y="3261360"/>
            <a:ext cx="1679911" cy="1485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9060" y="3063240"/>
            <a:ext cx="1082040" cy="982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02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Presentation </a:t>
            </a:r>
          </a:p>
          <a:p>
            <a:pPr lvl="1"/>
            <a:r>
              <a:rPr lang="en-US" dirty="0"/>
              <a:t>Project Background</a:t>
            </a:r>
          </a:p>
          <a:p>
            <a:pPr lvl="1"/>
            <a:r>
              <a:rPr lang="en-US" dirty="0"/>
              <a:t>Existing Conditions</a:t>
            </a:r>
          </a:p>
          <a:p>
            <a:pPr lvl="1"/>
            <a:r>
              <a:rPr lang="en-US" dirty="0"/>
              <a:t>Project Alternatives Examples</a:t>
            </a:r>
          </a:p>
          <a:p>
            <a:pPr lvl="1"/>
            <a:r>
              <a:rPr lang="en-US" dirty="0"/>
              <a:t>Next Steps</a:t>
            </a:r>
          </a:p>
          <a:p>
            <a:r>
              <a:rPr lang="en-US" dirty="0"/>
              <a:t>Q&amp;A</a:t>
            </a:r>
          </a:p>
          <a:p>
            <a:r>
              <a:rPr lang="en-US" dirty="0"/>
              <a:t>Input Activity</a:t>
            </a:r>
          </a:p>
        </p:txBody>
      </p:sp>
    </p:spTree>
    <p:extLst>
      <p:ext uri="{BB962C8B-B14F-4D97-AF65-F5344CB8AC3E}">
        <p14:creationId xmlns:p14="http://schemas.microsoft.com/office/powerpoint/2010/main" val="366849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Sidewalk Facilities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0170" y="1867874"/>
            <a:ext cx="3606427" cy="44884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55554" y="2354332"/>
            <a:ext cx="4488476" cy="35155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5052122" y="5898963"/>
            <a:ext cx="2962521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Tasman Ct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36708" y="5913961"/>
            <a:ext cx="3126167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Calle del Sol</a:t>
            </a:r>
          </a:p>
        </p:txBody>
      </p:sp>
    </p:spTree>
    <p:extLst>
      <p:ext uri="{BB962C8B-B14F-4D97-AF65-F5344CB8AC3E}">
        <p14:creationId xmlns:p14="http://schemas.microsoft.com/office/powerpoint/2010/main" val="1759364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Pedestrian Crossings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64" y="1921163"/>
            <a:ext cx="3857625" cy="4387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727" y="2719022"/>
            <a:ext cx="4645314" cy="2586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658315" y="5891012"/>
            <a:ext cx="2962521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Birchwood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79332" y="4873245"/>
            <a:ext cx="2384103" cy="340256"/>
          </a:xfrm>
          <a:prstGeom prst="roundRect">
            <a:avLst>
              <a:gd name="adj" fmla="val 493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Tasman &amp; N First</a:t>
            </a:r>
          </a:p>
        </p:txBody>
      </p:sp>
    </p:spTree>
    <p:extLst>
      <p:ext uri="{BB962C8B-B14F-4D97-AF65-F5344CB8AC3E}">
        <p14:creationId xmlns:p14="http://schemas.microsoft.com/office/powerpoint/2010/main" val="1542311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Levi Stadium Access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368" y="4635827"/>
            <a:ext cx="4541561" cy="2107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975" y="1843321"/>
            <a:ext cx="4086785" cy="2697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843321"/>
            <a:ext cx="3987419" cy="27073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2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 Facilities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769" y="1668510"/>
            <a:ext cx="8804462" cy="4615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" t="25758" r="88687" b="52759"/>
          <a:stretch/>
        </p:blipFill>
        <p:spPr>
          <a:xfrm>
            <a:off x="91440" y="2712719"/>
            <a:ext cx="1543987" cy="156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40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LRT Stations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758157"/>
            <a:ext cx="4011704" cy="2509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6405" y="1060906"/>
            <a:ext cx="3654800" cy="4598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654" y="4486083"/>
            <a:ext cx="6954982" cy="1865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8145" y="1758157"/>
            <a:ext cx="3937091" cy="2509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18263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5718"/>
            <a:ext cx="3868340" cy="909357"/>
          </a:xfrm>
        </p:spPr>
        <p:txBody>
          <a:bodyPr/>
          <a:lstStyle/>
          <a:p>
            <a:r>
              <a:rPr lang="en-US" dirty="0"/>
              <a:t>Higher Frequency Collision Locations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736521"/>
            <a:ext cx="3868340" cy="3684588"/>
          </a:xfrm>
        </p:spPr>
        <p:txBody>
          <a:bodyPr>
            <a:normAutofit/>
          </a:bodyPr>
          <a:lstStyle/>
          <a:p>
            <a:r>
              <a:rPr lang="en-US" dirty="0"/>
              <a:t>Lawrence Expressway</a:t>
            </a:r>
          </a:p>
          <a:p>
            <a:r>
              <a:rPr lang="en-US" dirty="0"/>
              <a:t>Montague Expressway</a:t>
            </a:r>
          </a:p>
          <a:p>
            <a:r>
              <a:rPr lang="en-US" dirty="0"/>
              <a:t>Fair Oaks Avenue</a:t>
            </a:r>
          </a:p>
          <a:p>
            <a:r>
              <a:rPr lang="en-US" dirty="0"/>
              <a:t>Thompson Street</a:t>
            </a:r>
          </a:p>
          <a:p>
            <a:r>
              <a:rPr lang="en-US" dirty="0"/>
              <a:t>Great America Parkway</a:t>
            </a:r>
          </a:p>
          <a:p>
            <a:r>
              <a:rPr lang="en-US" dirty="0"/>
              <a:t>First Street</a:t>
            </a:r>
          </a:p>
          <a:p>
            <a:r>
              <a:rPr lang="en-US" dirty="0" err="1"/>
              <a:t>Zanker</a:t>
            </a:r>
            <a:r>
              <a:rPr lang="en-US" dirty="0"/>
              <a:t> Drive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762695"/>
            <a:ext cx="4284262" cy="909357"/>
          </a:xfrm>
        </p:spPr>
        <p:txBody>
          <a:bodyPr>
            <a:noAutofit/>
          </a:bodyPr>
          <a:lstStyle/>
          <a:p>
            <a:r>
              <a:rPr lang="en-US" dirty="0"/>
              <a:t>Higher Frequency Pedestrian/Bicycle Collision Locations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sz="quarter" idx="4"/>
          </p:nvPr>
        </p:nvSpPr>
        <p:spPr>
          <a:xfrm>
            <a:off x="4629150" y="2736521"/>
            <a:ext cx="3887391" cy="3684588"/>
          </a:xfrm>
        </p:spPr>
        <p:txBody>
          <a:bodyPr>
            <a:normAutofit/>
          </a:bodyPr>
          <a:lstStyle/>
          <a:p>
            <a:r>
              <a:rPr lang="en-US" dirty="0"/>
              <a:t>Alder Drive</a:t>
            </a:r>
          </a:p>
          <a:p>
            <a:r>
              <a:rPr lang="en-US" dirty="0"/>
              <a:t>Montague Expressway</a:t>
            </a:r>
          </a:p>
          <a:p>
            <a:r>
              <a:rPr lang="en-US" dirty="0"/>
              <a:t>Calle Del Sol</a:t>
            </a:r>
          </a:p>
          <a:p>
            <a:r>
              <a:rPr lang="en-US" dirty="0"/>
              <a:t>Lawrence Expressway</a:t>
            </a:r>
          </a:p>
          <a:p>
            <a:r>
              <a:rPr lang="en-US" dirty="0"/>
              <a:t>Rio Robles</a:t>
            </a:r>
          </a:p>
          <a:p>
            <a:r>
              <a:rPr lang="en-US" dirty="0"/>
              <a:t>S Main Street</a:t>
            </a:r>
          </a:p>
          <a:p>
            <a:r>
              <a:rPr lang="en-US" dirty="0"/>
              <a:t>Centre Point Drive</a:t>
            </a:r>
          </a:p>
        </p:txBody>
      </p:sp>
    </p:spTree>
    <p:extLst>
      <p:ext uri="{BB962C8B-B14F-4D97-AF65-F5344CB8AC3E}">
        <p14:creationId xmlns:p14="http://schemas.microsoft.com/office/powerpoint/2010/main" val="4129487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4854"/>
            <a:ext cx="9144000" cy="523303"/>
          </a:xfrm>
        </p:spPr>
        <p:txBody>
          <a:bodyPr/>
          <a:lstStyle/>
          <a:p>
            <a:pPr algn="ctr"/>
            <a:r>
              <a:rPr lang="en-US" dirty="0"/>
              <a:t>Sunnyvale Missing Bicycle Lanes &amp; Sidewalks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684" y="2043355"/>
            <a:ext cx="2837513" cy="17761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775" y="2043355"/>
            <a:ext cx="3245225" cy="43568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5649" y="3899647"/>
            <a:ext cx="2844548" cy="2500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1019" y="1951914"/>
            <a:ext cx="2644588" cy="4373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022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Santa Clara Missing Sidewalks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069" y="2097104"/>
            <a:ext cx="4412037" cy="4252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718" y="2097105"/>
            <a:ext cx="4419600" cy="4252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543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 1</a:t>
            </a:r>
            <a:r>
              <a:rPr lang="en-US" baseline="30000" dirty="0"/>
              <a:t>st</a:t>
            </a:r>
            <a:r>
              <a:rPr lang="en-US" dirty="0"/>
              <a:t> St &amp; Tasman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66" y="1765405"/>
            <a:ext cx="5692629" cy="2696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866" y="4582220"/>
            <a:ext cx="5692629" cy="2070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4262" y="1234854"/>
            <a:ext cx="3040478" cy="2367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456" y="3031836"/>
            <a:ext cx="3130406" cy="2214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8574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Tasman &amp; I-880 Interchange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05" y="1837765"/>
            <a:ext cx="4912660" cy="2402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527" y="1351757"/>
            <a:ext cx="3334871" cy="4446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6040" y="4319914"/>
            <a:ext cx="4921625" cy="196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t="10468" b="4385"/>
          <a:stretch/>
        </p:blipFill>
        <p:spPr>
          <a:xfrm>
            <a:off x="5383609" y="1837765"/>
            <a:ext cx="3468868" cy="44464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435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Project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416739" cy="2452177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Enhance the safety, comfort, and reliability of sustainable transportation modes, while still accommodating drivers</a:t>
            </a:r>
          </a:p>
          <a:p>
            <a:pPr>
              <a:lnSpc>
                <a:spcPct val="100000"/>
              </a:lnSpc>
            </a:pPr>
            <a:r>
              <a:rPr lang="en-US" dirty="0"/>
              <a:t>Community-supported</a:t>
            </a:r>
          </a:p>
          <a:p>
            <a:pPr>
              <a:lnSpc>
                <a:spcPct val="100000"/>
              </a:lnSpc>
            </a:pPr>
            <a:r>
              <a:rPr lang="en-US" dirty="0"/>
              <a:t>Implementable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81" y="4065727"/>
            <a:ext cx="8118282" cy="243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51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Growth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8" y="1918446"/>
            <a:ext cx="3895985" cy="3012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513" y="1820945"/>
            <a:ext cx="4177273" cy="3064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4308" y="3917575"/>
            <a:ext cx="3621262" cy="2707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9545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6" t="12280" r="44645" b="70457"/>
          <a:stretch/>
        </p:blipFill>
        <p:spPr>
          <a:xfrm>
            <a:off x="1869053" y="3370400"/>
            <a:ext cx="6923314" cy="3029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VTA’s BART Extension and Next Network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79" y="1910557"/>
            <a:ext cx="6282357" cy="2077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4977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65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Bicycle Improvement Examples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38" y="4175640"/>
            <a:ext cx="3784617" cy="24753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09" b="13963"/>
          <a:stretch/>
        </p:blipFill>
        <p:spPr>
          <a:xfrm>
            <a:off x="4674637" y="4175641"/>
            <a:ext cx="3630932" cy="2475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638" y="1833970"/>
            <a:ext cx="3784617" cy="22205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637" y="1833970"/>
            <a:ext cx="3630932" cy="22178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9303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4854"/>
            <a:ext cx="9144000" cy="523303"/>
          </a:xfrm>
        </p:spPr>
        <p:txBody>
          <a:bodyPr/>
          <a:lstStyle/>
          <a:p>
            <a:pPr algn="ctr"/>
            <a:r>
              <a:rPr lang="en-US" dirty="0"/>
              <a:t>Pedestrian Improvement Examples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576" y="4172301"/>
            <a:ext cx="2044258" cy="25518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7576" y="2014792"/>
            <a:ext cx="4114163" cy="203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07" y="2016104"/>
            <a:ext cx="4129335" cy="2035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07" y="4172301"/>
            <a:ext cx="4129335" cy="2037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416" y="4172301"/>
            <a:ext cx="1730323" cy="2421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1340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4854"/>
            <a:ext cx="9144000" cy="523303"/>
          </a:xfrm>
        </p:spPr>
        <p:txBody>
          <a:bodyPr/>
          <a:lstStyle/>
          <a:p>
            <a:pPr algn="ctr"/>
            <a:r>
              <a:rPr lang="en-US" dirty="0"/>
              <a:t>Transit Improvement Examples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18" y="4341090"/>
            <a:ext cx="4336473" cy="2148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Image result for san jose wayfinding sig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/>
          <a:stretch/>
        </p:blipFill>
        <p:spPr bwMode="auto">
          <a:xfrm>
            <a:off x="4638973" y="4341089"/>
            <a:ext cx="4181108" cy="214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t="30220" r="58855" b="48627"/>
          <a:stretch/>
        </p:blipFill>
        <p:spPr>
          <a:xfrm>
            <a:off x="207818" y="1758157"/>
            <a:ext cx="4336473" cy="2374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" t="21343" r="2941" b="9049"/>
          <a:stretch/>
        </p:blipFill>
        <p:spPr>
          <a:xfrm>
            <a:off x="4638973" y="1758157"/>
            <a:ext cx="4181108" cy="23745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812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78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96353"/>
            <a:ext cx="9144000" cy="378638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Process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161365" y="2277036"/>
            <a:ext cx="4634753" cy="1335740"/>
          </a:xfrm>
          <a:prstGeom prst="roundRect">
            <a:avLst/>
          </a:prstGeom>
          <a:noFill/>
          <a:ln w="76200">
            <a:solidFill>
              <a:srgbClr val="F583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53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828965"/>
            <a:ext cx="7886700" cy="2852737"/>
          </a:xfrm>
        </p:spPr>
        <p:txBody>
          <a:bodyPr/>
          <a:lstStyle/>
          <a:p>
            <a:r>
              <a:rPr lang="en-US" dirty="0"/>
              <a:t>Online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199" y="5708690"/>
            <a:ext cx="9001125" cy="150018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58320"/>
                </a:solidFill>
              </a:rPr>
              <a:t>tasmansurvey.vta.org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844" y="1084263"/>
            <a:ext cx="6326211" cy="3489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597" y="2487423"/>
            <a:ext cx="2381250" cy="28421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4384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394" y="4589464"/>
            <a:ext cx="3977947" cy="1766888"/>
          </a:xfrm>
        </p:spPr>
        <p:txBody>
          <a:bodyPr numCol="1">
            <a:normAutofit fontScale="92500" lnSpcReduction="10000"/>
          </a:bodyPr>
          <a:lstStyle/>
          <a:p>
            <a:r>
              <a:rPr lang="en-US" b="1" dirty="0"/>
              <a:t>VTA Community Outreach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CALL US:</a:t>
            </a:r>
          </a:p>
          <a:p>
            <a:r>
              <a:rPr lang="en-US" dirty="0"/>
              <a:t>Phone:</a:t>
            </a:r>
            <a:r>
              <a:rPr lang="en-US" b="1" dirty="0"/>
              <a:t> </a:t>
            </a:r>
            <a:r>
              <a:rPr lang="en-US" dirty="0"/>
              <a:t>(408) 321-7575</a:t>
            </a:r>
            <a:br>
              <a:rPr lang="en-US" dirty="0"/>
            </a:br>
            <a:r>
              <a:rPr lang="en-US" dirty="0"/>
              <a:t>TTY Only: (408) 321-2330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5106" y="4562476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EMAIL US: </a:t>
            </a:r>
            <a:endParaRPr lang="en-US" sz="2200" b="1" dirty="0">
              <a:hlinkClick r:id="rId2"/>
            </a:endParaRPr>
          </a:p>
          <a:p>
            <a:r>
              <a:rPr lang="en-US" dirty="0">
                <a:hlinkClick r:id="rId2"/>
              </a:rPr>
              <a:t>community.outreach@vta.org</a:t>
            </a:r>
            <a:endParaRPr lang="en-US" dirty="0"/>
          </a:p>
          <a:p>
            <a:endParaRPr lang="en-US" sz="2200" b="1" dirty="0"/>
          </a:p>
          <a:p>
            <a:r>
              <a:rPr lang="en-US" sz="2200" b="1" dirty="0"/>
              <a:t>VISIT US:</a:t>
            </a:r>
            <a:endParaRPr lang="en-US" sz="2200" b="1" dirty="0">
              <a:hlinkClick r:id="rId3"/>
            </a:endParaRPr>
          </a:p>
          <a:p>
            <a:r>
              <a:rPr lang="en-US" dirty="0">
                <a:hlinkClick r:id="rId3"/>
              </a:rPr>
              <a:t>http://www.vta.org/tasmanstudy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99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16894" r="3038" b="16136"/>
          <a:stretch/>
        </p:blipFill>
        <p:spPr>
          <a:xfrm>
            <a:off x="-1" y="1758158"/>
            <a:ext cx="9144001" cy="445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1316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Activity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3947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One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do you live/What modes do you use on the corridor?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Place a dot on the map and on the board.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298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Two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use the corridor for?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Write how you use the corridor on the board.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858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Three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improvement priorities for the corridor.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Place a dot on the areas of highest priority.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47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 Four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specific areas in need of improvement along the corridor.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Place a sticky note on the aerial map.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3153568"/>
            <a:ext cx="3886200" cy="1260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4481512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5372895"/>
            <a:ext cx="3886200" cy="823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764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394" y="4589464"/>
            <a:ext cx="3977947" cy="1766888"/>
          </a:xfrm>
        </p:spPr>
        <p:txBody>
          <a:bodyPr numCol="1">
            <a:normAutofit fontScale="92500" lnSpcReduction="10000"/>
          </a:bodyPr>
          <a:lstStyle/>
          <a:p>
            <a:r>
              <a:rPr lang="en-US" b="1" dirty="0"/>
              <a:t>VTA Community Outreach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b="1" dirty="0"/>
              <a:t>CALL US:</a:t>
            </a:r>
          </a:p>
          <a:p>
            <a:r>
              <a:rPr lang="en-US" dirty="0"/>
              <a:t>Phone:</a:t>
            </a:r>
            <a:r>
              <a:rPr lang="en-US" b="1" dirty="0"/>
              <a:t> </a:t>
            </a:r>
            <a:r>
              <a:rPr lang="en-US" dirty="0"/>
              <a:t>(408) 321-7575</a:t>
            </a:r>
            <a:br>
              <a:rPr lang="en-US" dirty="0"/>
            </a:br>
            <a:r>
              <a:rPr lang="en-US" dirty="0"/>
              <a:t>TTY Only: (408) 321-2330</a:t>
            </a:r>
          </a:p>
        </p:txBody>
      </p:sp>
      <p:sp>
        <p:nvSpPr>
          <p:cNvPr id="5" name="Rectangle 4"/>
          <p:cNvSpPr/>
          <p:nvPr/>
        </p:nvSpPr>
        <p:spPr>
          <a:xfrm>
            <a:off x="4315106" y="4562476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/>
              <a:t>EMAIL US: </a:t>
            </a:r>
            <a:endParaRPr lang="en-US" sz="2200" b="1" dirty="0">
              <a:hlinkClick r:id="rId2"/>
            </a:endParaRPr>
          </a:p>
          <a:p>
            <a:r>
              <a:rPr lang="en-US" dirty="0">
                <a:hlinkClick r:id="rId2"/>
              </a:rPr>
              <a:t>community.outreach@vta.org</a:t>
            </a:r>
            <a:endParaRPr lang="en-US" dirty="0"/>
          </a:p>
          <a:p>
            <a:endParaRPr lang="en-US" sz="2200" b="1" dirty="0"/>
          </a:p>
          <a:p>
            <a:r>
              <a:rPr lang="en-US" sz="2200" b="1" dirty="0"/>
              <a:t>VISIT US:</a:t>
            </a:r>
            <a:endParaRPr lang="en-US" sz="2200" b="1" dirty="0">
              <a:hlinkClick r:id="rId3"/>
            </a:endParaRPr>
          </a:p>
          <a:p>
            <a:r>
              <a:rPr lang="en-US" dirty="0">
                <a:hlinkClick r:id="rId3"/>
              </a:rPr>
              <a:t>http://www.vta.org/tasmanstudy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5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Sunnyvale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" t="31580" r="44710" b="26951"/>
          <a:stretch/>
        </p:blipFill>
        <p:spPr>
          <a:xfrm>
            <a:off x="564776" y="1826898"/>
            <a:ext cx="7950574" cy="45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9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Levi’s Stadium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036901" cy="4766006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Study considering pedestrian and bicycle circulation around stadium</a:t>
            </a:r>
          </a:p>
          <a:p>
            <a:pPr>
              <a:lnSpc>
                <a:spcPct val="100000"/>
              </a:lnSpc>
            </a:pPr>
            <a:r>
              <a:rPr lang="en-US" dirty="0"/>
              <a:t>Traffic circulation and parking not addressed by this study, but covered by Transportation Management 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4269" y="2115983"/>
            <a:ext cx="5065058" cy="354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663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Process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25" y="2160493"/>
            <a:ext cx="8805404" cy="367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75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Conditions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877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Average of 11,550 weekday light rail boardings and alightings at stations along corridor, plus thousands more passing through corridor</a:t>
            </a:r>
          </a:p>
          <a:p>
            <a:r>
              <a:rPr lang="en-US" dirty="0"/>
              <a:t>Over 18,000 daily autos in some segments</a:t>
            </a:r>
          </a:p>
          <a:p>
            <a:r>
              <a:rPr lang="en-US" dirty="0"/>
              <a:t>Several intersections with over 100 pedestrian crossings per hour</a:t>
            </a:r>
          </a:p>
          <a:p>
            <a:r>
              <a:rPr lang="en-US" dirty="0"/>
              <a:t>Four major regional bicycle/pedestrian trails cross the corridor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18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Formata Std Bold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618</Words>
  <Application>Microsoft Office PowerPoint</Application>
  <PresentationFormat>On-screen Show (4:3)</PresentationFormat>
  <Paragraphs>149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Formata Std Bold</vt:lpstr>
      <vt:lpstr>Formata Std Bold Cnd</vt:lpstr>
      <vt:lpstr>Office Theme</vt:lpstr>
      <vt:lpstr>PowerPoint Presentation</vt:lpstr>
      <vt:lpstr>Agenda</vt:lpstr>
      <vt:lpstr>Project Objectives</vt:lpstr>
      <vt:lpstr>Study Area</vt:lpstr>
      <vt:lpstr>Sunnyvale</vt:lpstr>
      <vt:lpstr>Levi’s Stadium Events</vt:lpstr>
      <vt:lpstr>Study Process</vt:lpstr>
      <vt:lpstr>Existing Conditions</vt:lpstr>
      <vt:lpstr>Activity Levels</vt:lpstr>
      <vt:lpstr>Current Mode Split, Weekday 8-9 AM</vt:lpstr>
      <vt:lpstr>Light Rail Activity</vt:lpstr>
      <vt:lpstr>Traffic Volumes</vt:lpstr>
      <vt:lpstr>Traffic Congestion During Peak Times</vt:lpstr>
      <vt:lpstr>Excess Capacity During Off-Peak Times</vt:lpstr>
      <vt:lpstr>Bicycle Facilities</vt:lpstr>
      <vt:lpstr>Bike Lane Improvement in Santa Clara</vt:lpstr>
      <vt:lpstr>Bicycle Facilities</vt:lpstr>
      <vt:lpstr>Regional Trail Connections</vt:lpstr>
      <vt:lpstr>Pedestrian Facilities</vt:lpstr>
      <vt:lpstr>Sidewalk Facilities</vt:lpstr>
      <vt:lpstr>Pedestrian Crossings</vt:lpstr>
      <vt:lpstr>Levi Stadium Access</vt:lpstr>
      <vt:lpstr>Transit Facilities</vt:lpstr>
      <vt:lpstr>Access to LRT Stations</vt:lpstr>
      <vt:lpstr>Collisions</vt:lpstr>
      <vt:lpstr>Sunnyvale Missing Bicycle Lanes &amp; Sidewalks </vt:lpstr>
      <vt:lpstr>Santa Clara Missing Sidewalks </vt:lpstr>
      <vt:lpstr>N 1st St &amp; Tasman</vt:lpstr>
      <vt:lpstr>Tasman &amp; I-880 Interchange</vt:lpstr>
      <vt:lpstr>Future Growth</vt:lpstr>
      <vt:lpstr>VTA’s BART Extension and Next Network</vt:lpstr>
      <vt:lpstr>Improvement Examples</vt:lpstr>
      <vt:lpstr>Bicycle Improvement Examples</vt:lpstr>
      <vt:lpstr>Pedestrian Improvement Examples</vt:lpstr>
      <vt:lpstr>Transit Improvement Examples</vt:lpstr>
      <vt:lpstr>Next Steps</vt:lpstr>
      <vt:lpstr>Study Process</vt:lpstr>
      <vt:lpstr>Online Survey</vt:lpstr>
      <vt:lpstr>PROJECT INFORMATION</vt:lpstr>
      <vt:lpstr>Input Activity</vt:lpstr>
      <vt:lpstr>Station One</vt:lpstr>
      <vt:lpstr>Station Two</vt:lpstr>
      <vt:lpstr>Station Three</vt:lpstr>
      <vt:lpstr>Station Four</vt:lpstr>
      <vt:lpstr>PROJECT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Cooper, Chelsey</dc:creator>
  <cp:lastModifiedBy>Gauss, Karen</cp:lastModifiedBy>
  <cp:revision>263</cp:revision>
  <dcterms:created xsi:type="dcterms:W3CDTF">2017-03-13T16:08:26Z</dcterms:created>
  <dcterms:modified xsi:type="dcterms:W3CDTF">2017-04-17T16:16:47Z</dcterms:modified>
</cp:coreProperties>
</file>